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7" r:id="rId2"/>
    <p:sldId id="277" r:id="rId3"/>
    <p:sldId id="276" r:id="rId4"/>
    <p:sldId id="373" r:id="rId5"/>
    <p:sldId id="374" r:id="rId6"/>
    <p:sldId id="375" r:id="rId7"/>
    <p:sldId id="376" r:id="rId8"/>
    <p:sldId id="377" r:id="rId9"/>
    <p:sldId id="378" r:id="rId10"/>
    <p:sldId id="379" r:id="rId11"/>
    <p:sldId id="381" r:id="rId12"/>
    <p:sldId id="383" r:id="rId13"/>
    <p:sldId id="384" r:id="rId14"/>
    <p:sldId id="382" r:id="rId15"/>
    <p:sldId id="388" r:id="rId16"/>
    <p:sldId id="387" r:id="rId17"/>
    <p:sldId id="389" r:id="rId18"/>
    <p:sldId id="391" r:id="rId19"/>
    <p:sldId id="392" r:id="rId20"/>
    <p:sldId id="372" r:id="rId21"/>
    <p:sldId id="390" r:id="rId22"/>
    <p:sldId id="394" r:id="rId23"/>
    <p:sldId id="393" r:id="rId24"/>
    <p:sldId id="395" r:id="rId25"/>
    <p:sldId id="396" r:id="rId26"/>
    <p:sldId id="397" r:id="rId27"/>
    <p:sldId id="380" r:id="rId28"/>
    <p:sldId id="398" r:id="rId29"/>
    <p:sldId id="399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990" autoAdjust="0"/>
  </p:normalViewPr>
  <p:slideViewPr>
    <p:cSldViewPr snapToGrid="0">
      <p:cViewPr varScale="1">
        <p:scale>
          <a:sx n="80" d="100"/>
          <a:sy n="80" d="100"/>
        </p:scale>
        <p:origin x="758" y="36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B0145C-99AC-4644-A36E-A4ECBC555925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E96146-6681-4DBF-B085-F659EAF9A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896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7930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88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noProof="0" dirty="0"/>
              <a:t>Job Orchestrator code</a:t>
            </a:r>
          </a:p>
          <a:p>
            <a:pPr marL="628650" lvl="1" indent="-171450">
              <a:buFontTx/>
              <a:buChar char="-"/>
            </a:pPr>
            <a:r>
              <a:rPr lang="en-US" noProof="0" dirty="0"/>
              <a:t>Choices made</a:t>
            </a:r>
          </a:p>
          <a:p>
            <a:pPr marL="628650" lvl="1" indent="-171450">
              <a:buFontTx/>
              <a:buChar char="-"/>
            </a:pPr>
            <a:r>
              <a:rPr lang="en-US" noProof="0" dirty="0"/>
              <a:t>Workers, example from NCOS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5489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noProof="0" dirty="0"/>
              <a:t>Job Orchestrator code</a:t>
            </a:r>
          </a:p>
          <a:p>
            <a:pPr marL="628650" lvl="1" indent="-171450">
              <a:buFontTx/>
              <a:buChar char="-"/>
            </a:pPr>
            <a:r>
              <a:rPr lang="en-US" noProof="0" dirty="0"/>
              <a:t>Choices made</a:t>
            </a:r>
          </a:p>
          <a:p>
            <a:pPr marL="628650" lvl="1" indent="-171450">
              <a:buFontTx/>
              <a:buChar char="-"/>
            </a:pPr>
            <a:r>
              <a:rPr lang="en-US" noProof="0" dirty="0"/>
              <a:t>Workers, example from NCOS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6116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1277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5939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3857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532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3092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7333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breaks&gt;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608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9703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421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4409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2271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2149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6868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1186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3375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721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401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5969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2167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591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8522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1188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agenda&gt;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452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E152D-92CE-4FFA-8E80-A898A7E672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963EC8-82AB-4F3C-A74B-5010AA4638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C57A2-B568-405D-A49B-747AA0C53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059270-388F-4EC9-BD4B-630D14FCC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0A637-9446-4D56-9812-2E10FDFEA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107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B2E9F-4B35-43E4-A85C-3AF36CED3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2F6DCF-AAAE-4D7C-97A2-8A208825F0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F8A88D-DA1F-4B0F-9CC7-ED815FDDA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E290C-B17C-4396-85F2-AD0C25F5F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07B38D-BEE2-497B-AE48-0AFFB61A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585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C11512-5BC6-4915-8062-0350272207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AFECAF-17E5-40C7-9A5C-40926D4381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EEF60-DD7E-4CBD-A9E5-C522E297E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1400C-B05F-49C5-B497-BBF2E0A92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FB3A68-F93E-42D5-B3A3-CA7056FEC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249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1CA0E-54D0-447B-9B53-FF46C674D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E7F83-5145-49C1-93E3-16CD39046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06C94B-86A0-4394-A3F1-DB5A103CD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B7E3C-9986-4C07-9132-34C142264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DF2C38-3BE0-4F62-96BE-7EF78E3C6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261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2C8C4-1A87-42EA-AFA5-24310D91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7E89DB-38BA-4895-BAC4-AC256A91E2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2747E-ECAB-4F4F-9A77-818DA2CF5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835C8E-ED1F-4608-B337-65041C66B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B97AEB-6BA8-499E-98D2-F2F566D9A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63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40320-B8EE-44CD-BC45-62DE5FDAC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D6A41-CFE9-43D2-92F6-FDB3FE29CE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CA82AE-77B3-4387-A149-F2FC41854A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2D8964-6849-4A6F-BE22-2864ACB3B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10E19F-195A-4D66-AA6B-4CB0A88CE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E2C11-528C-4A95-8930-9AD02577F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369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012FB-29FF-46BE-8479-9C355375D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83FAE5-F9FC-4CB4-B4DD-E8CB4621D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FCD826-68E9-4A9F-8632-EECF495B74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177FE8-405B-4DDF-87A5-B38D403BE5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08C168-54C3-44BF-9B22-C0F1F75325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63AB67-E331-4461-84EE-9FD177FE8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F7E0F4-95C3-4644-8F62-D96FCBF0C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7B23AA-8E60-42CD-874D-492B693EA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074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4A3C0-AC2D-465D-B2C4-C6D305206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E18044-B764-4007-8510-A52EF54C6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C75EA8-3387-4766-9D0C-3341E0B21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302F72-608E-4240-BFE1-8B21AF777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992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5167F5-A22B-4B90-9D4C-308468542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1999D6-6E11-4C5B-86FD-9756CC663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B9EF02-AA3B-4C27-8763-7EDE8540A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029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C1294-1EF9-4CB0-9281-F7F191942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2C93F-0C54-4B12-9011-8A59B40FC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57D442-0761-4616-B4A8-49A2A88DE9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C4FABE-9940-4DC4-8B75-1AB027181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D3241-28F1-415D-94DA-392E96780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4DF9FF-5705-4F78-8879-D25DFDDA6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96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456BF-A790-4E4D-AB5D-732035186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84DE0C-573A-4304-AF20-73BCDA1B88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A23276-E349-46BA-8B9B-8DCBB26A72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1E51E9-9610-458F-BFF0-36C1E5AD2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902326-7E9A-459E-AF28-6FBD4ED22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FA5265-CA89-42BF-81CB-5AD8B8B27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064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8DBCFB-16E0-4309-8C12-52EFFB0EF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43AC75-FE0B-4002-85AA-FF10DF135F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6235E-3E99-49C5-BAB1-18BB54FD44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BC00D-352D-4681-8132-8CC5EB9D512D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0E092-1D25-4707-A408-7C2BE392B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36276A-E17A-468A-AA25-EB49459D3D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747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file:///C:\Work\DHIGitHub\DomainServicesCourse\Source\WebApi\App_Data\workflows.json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hi-developer-documentation.azurewebsites.net/workflow/workflow-modelexecution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hi-developer-documentation.azurewebsites.net/workflow/workflow-actions/#buildtimeseries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hi-developer-documentation.azurewebsites.net/workflow/workflow-actions/#transfertimeseries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hi-developer-documentation.azurewebsites.net/domain_services/providers-reference/#resultfiletimeseriesrepository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hi-developer-documentation.azurewebsites.net/workflow/workflow-actions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omainservices.dhigroup.com/?path=/story/scenarios-components--scenarios-json-story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spops-dev.seaportopx.com/jobs-mirrors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hyperlink" Target="https://dhi-developer-documentation.azurewebsites.net/workflow/workflow-overview/" TargetMode="External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eb.yammer.com/main/org/dhigroup.com/groups/eyJfdHlwZSI6Ikdyb3VwIiwiaWQiOiIxNTQ0MzU1NyJ9/all" TargetMode="External"/><Relationship Id="rId5" Type="http://schemas.openxmlformats.org/officeDocument/2006/relationships/hyperlink" Target="https://github.com/DHI/Workflow" TargetMode="External"/><Relationship Id="rId4" Type="http://schemas.openxmlformats.org/officeDocument/2006/relationships/hyperlink" Target="https://www.nuget.org/packages?q=DHI.Workflow" TargetMode="External"/><Relationship Id="rId9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F3850-EB13-40A1-B195-E7B9B02434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3336" y="4088522"/>
            <a:ext cx="9144000" cy="804866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Module 3: Backend – advanced</a:t>
            </a:r>
            <a:br>
              <a:rPr lang="en-US" sz="4000" dirty="0"/>
            </a:br>
            <a:r>
              <a:rPr lang="en-US" sz="4000" dirty="0"/>
              <a:t>Workflow Execution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9C9F3C-EBC7-4133-A8EF-E67DE227B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7493" y="2809870"/>
            <a:ext cx="4875339" cy="738999"/>
          </a:xfrm>
          <a:prstGeom prst="rect">
            <a:avLst/>
          </a:prstGeom>
        </p:spPr>
      </p:pic>
      <p:pic>
        <p:nvPicPr>
          <p:cNvPr id="2050" name="Picture 2" descr="Campus">
            <a:extLst>
              <a:ext uri="{FF2B5EF4-FFF2-40B4-BE49-F238E27FC236}">
                <a16:creationId xmlns:a16="http://schemas.microsoft.com/office/drawing/2014/main" id="{CD501E43-3218-E223-3815-374892942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0A4565">
                <a:tint val="45000"/>
                <a:satMod val="400000"/>
              </a:srgb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272" y="330324"/>
            <a:ext cx="1557438" cy="540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2E537FD-ED4F-3363-CF2C-9F7E30DE3CAB}"/>
              </a:ext>
            </a:extLst>
          </p:cNvPr>
          <p:cNvSpPr txBox="1">
            <a:spLocks/>
          </p:cNvSpPr>
          <p:nvPr/>
        </p:nvSpPr>
        <p:spPr>
          <a:xfrm>
            <a:off x="1674610" y="1714509"/>
            <a:ext cx="9144000" cy="80486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Developing Business Applications with</a:t>
            </a:r>
          </a:p>
        </p:txBody>
      </p:sp>
    </p:spTree>
    <p:extLst>
      <p:ext uri="{BB962C8B-B14F-4D97-AF65-F5344CB8AC3E}">
        <p14:creationId xmlns:p14="http://schemas.microsoft.com/office/powerpoint/2010/main" val="3377704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88D0F6C-2608-10C7-CF7F-82AE395047F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710946" y="1172450"/>
            <a:ext cx="10009585" cy="540786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Architecture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8B4CAB-073B-14FF-893C-3DAB2CA742D7}"/>
              </a:ext>
            </a:extLst>
          </p:cNvPr>
          <p:cNvSpPr txBox="1"/>
          <p:nvPr/>
        </p:nvSpPr>
        <p:spPr>
          <a:xfrm>
            <a:off x="491123" y="1798889"/>
            <a:ext cx="1190402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 dirty="0"/>
              <a:t>Job Repository</a:t>
            </a:r>
            <a:r>
              <a:rPr lang="en-AU" sz="2400" dirty="0"/>
              <a:t>: Where jobs are tracked with status, completion times etc</a:t>
            </a:r>
          </a:p>
          <a:p>
            <a:r>
              <a:rPr lang="en-AU" sz="2400" b="1" dirty="0"/>
              <a:t>Task Repository</a:t>
            </a:r>
            <a:r>
              <a:rPr lang="en-AU" sz="2400" dirty="0"/>
              <a:t>: The workflows or a representation of these</a:t>
            </a:r>
          </a:p>
          <a:p>
            <a:r>
              <a:rPr lang="en-AU" sz="2400" b="1" dirty="0"/>
              <a:t>Log Repository</a:t>
            </a:r>
            <a:r>
              <a:rPr lang="en-AU" sz="2400" dirty="0"/>
              <a:t>: Where logs go through</a:t>
            </a:r>
          </a:p>
          <a:p>
            <a:r>
              <a:rPr lang="en-AU" sz="2400" b="1" dirty="0"/>
              <a:t>Host Group Repository</a:t>
            </a:r>
            <a:r>
              <a:rPr lang="en-AU" sz="2400" dirty="0"/>
              <a:t>: Registry of hosts to use VMs, </a:t>
            </a:r>
            <a:r>
              <a:rPr lang="en-AU" sz="2400" dirty="0" err="1"/>
              <a:t>ScaleSets</a:t>
            </a:r>
            <a:r>
              <a:rPr lang="en-AU" sz="2400" dirty="0"/>
              <a:t>, containers</a:t>
            </a:r>
          </a:p>
          <a:p>
            <a:r>
              <a:rPr lang="en-AU" sz="2400" b="1" dirty="0"/>
              <a:t>Scalar Repository</a:t>
            </a:r>
            <a:r>
              <a:rPr lang="en-AU" sz="2400" dirty="0"/>
              <a:t>: A collection of individual values like health flags, other KPIs</a:t>
            </a:r>
          </a:p>
          <a:p>
            <a:endParaRPr lang="en-AU" sz="2400" dirty="0"/>
          </a:p>
          <a:p>
            <a:r>
              <a:rPr lang="en-AU" sz="2400" b="1" dirty="0"/>
              <a:t>Job Orchestrator</a:t>
            </a:r>
            <a:r>
              <a:rPr lang="en-AU" sz="2400" dirty="0"/>
              <a:t>: The mechanism delegating jobs to execute workflows to available hosts </a:t>
            </a:r>
          </a:p>
          <a:p>
            <a:r>
              <a:rPr lang="en-AU" sz="2400" b="1" dirty="0"/>
              <a:t>Workflow Host</a:t>
            </a:r>
            <a:r>
              <a:rPr lang="en-AU" sz="2400" dirty="0"/>
              <a:t>: The mechanism on the VM, </a:t>
            </a:r>
            <a:r>
              <a:rPr lang="en-AU" sz="2400" dirty="0" err="1"/>
              <a:t>ScaleSets</a:t>
            </a:r>
            <a:r>
              <a:rPr lang="en-AU" sz="2400" dirty="0"/>
              <a:t>, container that execute the workflow</a:t>
            </a:r>
          </a:p>
          <a:p>
            <a:endParaRPr lang="en-AU" sz="2400" dirty="0"/>
          </a:p>
          <a:p>
            <a:r>
              <a:rPr lang="en-AU" sz="2400" b="1" dirty="0"/>
              <a:t>Workflow</a:t>
            </a:r>
            <a:r>
              <a:rPr lang="en-AU" sz="2400" dirty="0"/>
              <a:t>: The C# workflow that </a:t>
            </a:r>
            <a:r>
              <a:rPr lang="en-AU" sz="2400" b="1" dirty="0"/>
              <a:t>YOU </a:t>
            </a:r>
            <a:r>
              <a:rPr lang="en-AU" sz="2400" dirty="0"/>
              <a:t>build</a:t>
            </a:r>
          </a:p>
          <a:p>
            <a:r>
              <a:rPr lang="en-AU" sz="2400" b="1" dirty="0"/>
              <a:t>Actions</a:t>
            </a:r>
            <a:r>
              <a:rPr lang="en-AU" sz="2400" dirty="0"/>
              <a:t>: The prefabs that you can base the Workflow on</a:t>
            </a:r>
          </a:p>
        </p:txBody>
      </p:sp>
    </p:spTree>
    <p:extLst>
      <p:ext uri="{BB962C8B-B14F-4D97-AF65-F5344CB8AC3E}">
        <p14:creationId xmlns:p14="http://schemas.microsoft.com/office/powerpoint/2010/main" val="1976141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Architecture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3C96ED-4E82-9703-72D9-43BCC467B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46" y="1178060"/>
            <a:ext cx="10009585" cy="540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197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do I have running for the Demo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E93C43-6DA8-1423-F483-44A224E1B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Authorisation Server – Local </a:t>
            </a:r>
            <a:r>
              <a:rPr lang="en-AU" dirty="0" err="1"/>
              <a:t>postgres</a:t>
            </a:r>
            <a:r>
              <a:rPr lang="en-AU" dirty="0"/>
              <a:t> database for users</a:t>
            </a:r>
          </a:p>
          <a:p>
            <a:r>
              <a:rPr lang="en-AU" dirty="0" err="1"/>
              <a:t>WebApis</a:t>
            </a:r>
            <a:r>
              <a:rPr lang="en-AU" dirty="0"/>
              <a:t> – Local file for job repository</a:t>
            </a:r>
          </a:p>
          <a:p>
            <a:r>
              <a:rPr lang="en-AU" dirty="0" err="1"/>
              <a:t>JobOrchestratorWinService</a:t>
            </a:r>
            <a:r>
              <a:rPr lang="en-AU" dirty="0"/>
              <a:t> … Lets see it</a:t>
            </a:r>
          </a:p>
          <a:p>
            <a:r>
              <a:rPr lang="en-AU" dirty="0" err="1"/>
              <a:t>WorkflowHostWinService</a:t>
            </a:r>
            <a:r>
              <a:rPr lang="en-AU" dirty="0"/>
              <a:t> … Lets see it</a:t>
            </a:r>
          </a:p>
          <a:p>
            <a:endParaRPr lang="en-AU" dirty="0"/>
          </a:p>
          <a:p>
            <a:pPr marL="0" indent="0">
              <a:buNone/>
            </a:pPr>
            <a:r>
              <a:rPr lang="en-AU" dirty="0"/>
              <a:t>(Here it’s Windows services, but this is a choice made here)</a:t>
            </a:r>
          </a:p>
        </p:txBody>
      </p:sp>
    </p:spTree>
    <p:extLst>
      <p:ext uri="{BB962C8B-B14F-4D97-AF65-F5344CB8AC3E}">
        <p14:creationId xmlns:p14="http://schemas.microsoft.com/office/powerpoint/2010/main" val="2510149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Anatomy of a workflow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7B073AF3-42B9-7066-CD0F-6C7B780A43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76716" y="549762"/>
            <a:ext cx="5786257" cy="5943113"/>
          </a:xfrm>
        </p:spPr>
      </p:pic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200" y="1402454"/>
            <a:ext cx="5257800" cy="5138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2400" dirty="0"/>
              <a:t>Workflow timeout, how long is it allowed to run for</a:t>
            </a:r>
          </a:p>
          <a:p>
            <a:r>
              <a:rPr lang="en-AU" sz="2400" dirty="0"/>
              <a:t>Workflow name, for display purpose only so far</a:t>
            </a:r>
          </a:p>
          <a:p>
            <a:r>
              <a:rPr lang="en-AU" sz="2400" dirty="0" err="1"/>
              <a:t>HostGroup</a:t>
            </a:r>
            <a:r>
              <a:rPr lang="en-AU" sz="2400" dirty="0"/>
              <a:t> that the workflow should be executed through *</a:t>
            </a:r>
          </a:p>
          <a:p>
            <a:r>
              <a:rPr lang="en-AU" sz="2400" dirty="0"/>
              <a:t>Parameter exposed e.g. through the web </a:t>
            </a:r>
            <a:r>
              <a:rPr lang="en-AU" sz="2400" dirty="0" err="1"/>
              <a:t>api</a:t>
            </a:r>
            <a:r>
              <a:rPr lang="en-AU" sz="2400" dirty="0"/>
              <a:t>. </a:t>
            </a:r>
            <a:r>
              <a:rPr lang="en-AU" sz="2400" dirty="0">
                <a:hlinkClick r:id="rId4" action="ppaction://hlinkfile"/>
              </a:rPr>
              <a:t>Lets see it</a:t>
            </a:r>
            <a:endParaRPr lang="en-AU" sz="2400" dirty="0"/>
          </a:p>
          <a:p>
            <a:r>
              <a:rPr lang="en-AU" sz="2400" dirty="0"/>
              <a:t>Main method called to run workflow</a:t>
            </a:r>
          </a:p>
          <a:p>
            <a:r>
              <a:rPr lang="en-AU" sz="2400" dirty="0"/>
              <a:t>Microsoft </a:t>
            </a:r>
            <a:r>
              <a:rPr lang="en-AU" sz="2400" dirty="0" err="1"/>
              <a:t>ILogger</a:t>
            </a:r>
            <a:r>
              <a:rPr lang="en-AU" sz="2400" dirty="0"/>
              <a:t> injected</a:t>
            </a:r>
          </a:p>
          <a:p>
            <a:r>
              <a:rPr lang="en-AU" sz="2400" dirty="0"/>
              <a:t>Use of Actions and other wonderful things</a:t>
            </a:r>
          </a:p>
          <a:p>
            <a:endParaRPr lang="en-AU" sz="2400" dirty="0"/>
          </a:p>
          <a:p>
            <a:endParaRPr lang="en-AU" sz="2400" dirty="0"/>
          </a:p>
        </p:txBody>
      </p:sp>
      <p:sp>
        <p:nvSpPr>
          <p:cNvPr id="12" name="Speech Bubble: Rectangle with Corners Rounded 11">
            <a:extLst>
              <a:ext uri="{FF2B5EF4-FFF2-40B4-BE49-F238E27FC236}">
                <a16:creationId xmlns:a16="http://schemas.microsoft.com/office/drawing/2014/main" id="{1575B28D-4416-7E37-9714-04CB640EDFDE}"/>
              </a:ext>
            </a:extLst>
          </p:cNvPr>
          <p:cNvSpPr/>
          <p:nvPr/>
        </p:nvSpPr>
        <p:spPr>
          <a:xfrm>
            <a:off x="1698897" y="1085880"/>
            <a:ext cx="7825693" cy="3584672"/>
          </a:xfrm>
          <a:prstGeom prst="wedgeRoundRectCallout">
            <a:avLst>
              <a:gd name="adj1" fmla="val 34364"/>
              <a:gd name="adj2" fmla="val 6385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600" dirty="0"/>
          </a:p>
          <a:p>
            <a:r>
              <a:rPr lang="en-AU" sz="3600" dirty="0" err="1"/>
              <a:t>Directory.Delete</a:t>
            </a:r>
            <a:r>
              <a:rPr lang="en-AU" sz="3600" dirty="0"/>
              <a:t> !!! … why Actions???</a:t>
            </a:r>
          </a:p>
          <a:p>
            <a:endParaRPr lang="en-AU" sz="3600" dirty="0"/>
          </a:p>
          <a:p>
            <a:r>
              <a:rPr lang="en-AU" sz="3600" dirty="0"/>
              <a:t>Comprehensive logging, concurrency management and retry policies needed for operational systems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AU" sz="3600" dirty="0"/>
          </a:p>
        </p:txBody>
      </p:sp>
    </p:spTree>
    <p:extLst>
      <p:ext uri="{BB962C8B-B14F-4D97-AF65-F5344CB8AC3E}">
        <p14:creationId xmlns:p14="http://schemas.microsoft.com/office/powerpoint/2010/main" val="3558876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do I want to Demo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E93C43-6DA8-1423-F483-44A224E1B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Run MIKE1D river model in forecast mode</a:t>
            </a:r>
          </a:p>
          <a:p>
            <a:r>
              <a:rPr lang="en-AU" dirty="0"/>
              <a:t>Scale input boundary</a:t>
            </a:r>
          </a:p>
          <a:p>
            <a:r>
              <a:rPr lang="en-AU" dirty="0"/>
              <a:t>Extract result</a:t>
            </a:r>
          </a:p>
          <a:p>
            <a:endParaRPr lang="en-A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3A6089-E796-1607-03CD-FE05CEB72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5922" y="2799298"/>
            <a:ext cx="7270954" cy="38967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4133DC-3563-5124-36B8-26C7DDF9B429}"/>
              </a:ext>
            </a:extLst>
          </p:cNvPr>
          <p:cNvSpPr txBox="1"/>
          <p:nvPr/>
        </p:nvSpPr>
        <p:spPr>
          <a:xfrm>
            <a:off x="838200" y="4229801"/>
            <a:ext cx="34780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For the sake of demonstration this example will include aspects that will occur in a forecast system and a scenario system, but probably not in both.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CD19166-9CF8-1AAC-7A43-B444D6D955D8}"/>
              </a:ext>
            </a:extLst>
          </p:cNvPr>
          <p:cNvCxnSpPr>
            <a:cxnSpLocks/>
          </p:cNvCxnSpPr>
          <p:nvPr/>
        </p:nvCxnSpPr>
        <p:spPr>
          <a:xfrm>
            <a:off x="4459804" y="2628199"/>
            <a:ext cx="6849585" cy="1648427"/>
          </a:xfrm>
          <a:prstGeom prst="straightConnector1">
            <a:avLst/>
          </a:prstGeom>
          <a:ln w="635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ABFEAA9-8DD0-B0DF-7D00-3F569B2576D0}"/>
              </a:ext>
            </a:extLst>
          </p:cNvPr>
          <p:cNvCxnSpPr>
            <a:cxnSpLocks/>
          </p:cNvCxnSpPr>
          <p:nvPr/>
        </p:nvCxnSpPr>
        <p:spPr>
          <a:xfrm>
            <a:off x="3292962" y="3103463"/>
            <a:ext cx="3640771" cy="1126338"/>
          </a:xfrm>
          <a:prstGeom prst="straightConnector1">
            <a:avLst/>
          </a:prstGeom>
          <a:ln w="635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" name="Explosion: 14 Points 1">
            <a:extLst>
              <a:ext uri="{FF2B5EF4-FFF2-40B4-BE49-F238E27FC236}">
                <a16:creationId xmlns:a16="http://schemas.microsoft.com/office/drawing/2014/main" id="{7E7B33C1-0E46-79DD-C491-BB1BF2ED661B}"/>
              </a:ext>
            </a:extLst>
          </p:cNvPr>
          <p:cNvSpPr/>
          <p:nvPr/>
        </p:nvSpPr>
        <p:spPr>
          <a:xfrm>
            <a:off x="8010524" y="214313"/>
            <a:ext cx="4181475" cy="2413886"/>
          </a:xfrm>
          <a:prstGeom prst="irregularSeal2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Model technical terms will be used</a:t>
            </a:r>
          </a:p>
        </p:txBody>
      </p:sp>
    </p:spTree>
    <p:extLst>
      <p:ext uri="{BB962C8B-B14F-4D97-AF65-F5344CB8AC3E}">
        <p14:creationId xmlns:p14="http://schemas.microsoft.com/office/powerpoint/2010/main" val="3858487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Actions in model execution for this Demo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200" y="1576358"/>
            <a:ext cx="5257800" cy="49646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3200" dirty="0"/>
              <a:t>Master Folder is where the template model is stored</a:t>
            </a:r>
          </a:p>
          <a:p>
            <a:r>
              <a:rPr lang="en-AU" sz="3200" dirty="0"/>
              <a:t>Current Folder is where the model execution is being performed</a:t>
            </a:r>
          </a:p>
          <a:p>
            <a:r>
              <a:rPr lang="en-AU" sz="3200" dirty="0"/>
              <a:t>History Folder is where previous runs are being archived</a:t>
            </a:r>
          </a:p>
          <a:p>
            <a:endParaRPr lang="en-AU" sz="3200" dirty="0"/>
          </a:p>
          <a:p>
            <a:pPr marL="0" indent="0">
              <a:buNone/>
            </a:pPr>
            <a:r>
              <a:rPr lang="en-AU" sz="3200" dirty="0">
                <a:hlinkClick r:id="rId3"/>
              </a:rPr>
              <a:t>Documentation</a:t>
            </a:r>
            <a:endParaRPr lang="en-AU" sz="32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D74AADB-20CE-9922-A324-1D534218A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3202" y="1444740"/>
            <a:ext cx="5131554" cy="534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62755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Time series actions – </a:t>
            </a:r>
            <a:r>
              <a:rPr lang="en-AU" sz="4400" dirty="0" err="1"/>
              <a:t>BuildTimeseries</a:t>
            </a:r>
            <a:endParaRPr lang="en-AU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199" y="1576358"/>
            <a:ext cx="10768509" cy="4964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3200" dirty="0" err="1"/>
              <a:t>BuildTimeseries</a:t>
            </a:r>
            <a:endParaRPr lang="en-AU" sz="3200" dirty="0"/>
          </a:p>
          <a:p>
            <a:pPr lvl="1"/>
            <a:r>
              <a:rPr lang="en-AU" sz="2800" dirty="0"/>
              <a:t>Based on spreadsheet configuration (xlsx/MO/md) where each row defined a time series to be </a:t>
            </a:r>
            <a:r>
              <a:rPr lang="en-AU" sz="2800" b="1" dirty="0"/>
              <a:t>constructed</a:t>
            </a:r>
          </a:p>
          <a:p>
            <a:pPr lvl="1"/>
            <a:r>
              <a:rPr lang="en-AU" sz="2800" dirty="0"/>
              <a:t>A time series is constructed based on multiple time series being subjected to multiple methods</a:t>
            </a:r>
          </a:p>
          <a:p>
            <a:pPr lvl="1"/>
            <a:r>
              <a:rPr lang="en-AU" sz="2800" dirty="0"/>
              <a:t>A method working on a time series can simple like Offset, Delete, Resample etc to more complex like </a:t>
            </a:r>
            <a:r>
              <a:rPr lang="en-AU" sz="2800" dirty="0" err="1"/>
              <a:t>EstimateWindPeakGust</a:t>
            </a:r>
            <a:r>
              <a:rPr lang="en-AU" sz="2800" dirty="0"/>
              <a:t> etc</a:t>
            </a:r>
          </a:p>
          <a:p>
            <a:r>
              <a:rPr lang="en-AU" sz="3200" dirty="0">
                <a:hlinkClick r:id="rId3"/>
              </a:rPr>
              <a:t>Documentation</a:t>
            </a:r>
            <a:endParaRPr lang="en-AU" sz="3200" dirty="0"/>
          </a:p>
          <a:p>
            <a:r>
              <a:rPr lang="en-AU" sz="3200" dirty="0"/>
              <a:t>Config for this Demo … Lets see it</a:t>
            </a:r>
          </a:p>
        </p:txBody>
      </p:sp>
    </p:spTree>
    <p:extLst>
      <p:ext uri="{BB962C8B-B14F-4D97-AF65-F5344CB8AC3E}">
        <p14:creationId xmlns:p14="http://schemas.microsoft.com/office/powerpoint/2010/main" val="571254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Time series actions – </a:t>
            </a:r>
            <a:r>
              <a:rPr lang="en-AU" sz="4400" dirty="0" err="1"/>
              <a:t>TransferTimeseries</a:t>
            </a:r>
            <a:r>
              <a:rPr lang="en-AU" sz="4400" dirty="0"/>
              <a:t> </a:t>
            </a:r>
            <a:endParaRPr lang="en-AU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199" y="1581968"/>
            <a:ext cx="10768509" cy="4964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3200" dirty="0" err="1"/>
              <a:t>TransferTimeseries</a:t>
            </a:r>
            <a:endParaRPr lang="en-AU" sz="3200" dirty="0"/>
          </a:p>
          <a:p>
            <a:pPr lvl="1"/>
            <a:r>
              <a:rPr lang="en-AU" sz="2800" dirty="0"/>
              <a:t>Based on spreadsheet configuration (xlsx/MO/md) where each row defined a time series to </a:t>
            </a:r>
            <a:r>
              <a:rPr lang="en-AU" sz="2800" b="1" dirty="0"/>
              <a:t>transferred </a:t>
            </a:r>
            <a:r>
              <a:rPr lang="en-AU" sz="2800" dirty="0"/>
              <a:t>from one repo to another</a:t>
            </a:r>
          </a:p>
          <a:p>
            <a:r>
              <a:rPr lang="en-AU" sz="3200" dirty="0">
                <a:hlinkClick r:id="rId3"/>
              </a:rPr>
              <a:t>Documentation</a:t>
            </a:r>
            <a:r>
              <a:rPr lang="en-AU" sz="3200" dirty="0"/>
              <a:t> and </a:t>
            </a:r>
            <a:r>
              <a:rPr lang="en-AU" sz="3200" dirty="0">
                <a:hlinkClick r:id="rId4"/>
              </a:rPr>
              <a:t>Documentation</a:t>
            </a:r>
            <a:endParaRPr lang="en-AU" sz="3200" dirty="0"/>
          </a:p>
          <a:p>
            <a:r>
              <a:rPr lang="en-AU" sz="3200" dirty="0"/>
              <a:t>Config for this Demo … Lets see it</a:t>
            </a:r>
          </a:p>
          <a:p>
            <a:pPr marL="0" indent="0">
              <a:buNone/>
            </a:pPr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40294831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he Matrix - Wikipedia, den frie encyklopædi">
            <a:extLst>
              <a:ext uri="{FF2B5EF4-FFF2-40B4-BE49-F238E27FC236}">
                <a16:creationId xmlns:a16="http://schemas.microsoft.com/office/drawing/2014/main" id="{B395D781-DEF1-9E0D-7104-64A705A46B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27" r="9089" b="13012"/>
          <a:stretch/>
        </p:blipFill>
        <p:spPr bwMode="auto">
          <a:xfrm>
            <a:off x="3523488" y="562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Rectangle 103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576103" y="1092904"/>
            <a:ext cx="6222994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endParaRPr lang="en-US" sz="3400" dirty="0">
              <a:latin typeface="+mj-lt"/>
              <a:ea typeface="+mj-ea"/>
              <a:cs typeface="+mj-cs"/>
            </a:endParaRPr>
          </a:p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endParaRPr lang="en-US" sz="3400" dirty="0">
              <a:latin typeface="+mj-lt"/>
              <a:ea typeface="+mj-ea"/>
              <a:cs typeface="+mj-cs"/>
            </a:endParaRPr>
          </a:p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endParaRPr lang="en-US" sz="3400" dirty="0">
              <a:latin typeface="+mj-lt"/>
              <a:ea typeface="+mj-ea"/>
              <a:cs typeface="+mj-cs"/>
            </a:endParaRPr>
          </a:p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4100" dirty="0">
                <a:latin typeface="+mj-lt"/>
                <a:ea typeface="+mj-ea"/>
                <a:cs typeface="+mj-cs"/>
              </a:rPr>
              <a:t>Let’s see the workflow code</a:t>
            </a:r>
          </a:p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2400" dirty="0">
                <a:latin typeface="+mj-lt"/>
                <a:ea typeface="+mj-ea"/>
                <a:cs typeface="+mj-cs"/>
              </a:rPr>
              <a:t>and run the integration test</a:t>
            </a: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21729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D9308F7-7D85-0A97-5015-59A16A3DEC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8" t="4727" r="29965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477981" y="1122363"/>
            <a:ext cx="4223045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endParaRPr lang="en-US" sz="4100" dirty="0">
              <a:latin typeface="+mj-lt"/>
              <a:ea typeface="+mj-ea"/>
              <a:cs typeface="+mj-cs"/>
            </a:endParaRPr>
          </a:p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endParaRPr lang="en-US" sz="4100" dirty="0">
              <a:latin typeface="+mj-lt"/>
              <a:ea typeface="+mj-ea"/>
              <a:cs typeface="+mj-cs"/>
            </a:endParaRPr>
          </a:p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endParaRPr lang="en-US" sz="4100" dirty="0">
              <a:latin typeface="+mj-lt"/>
              <a:ea typeface="+mj-ea"/>
              <a:cs typeface="+mj-cs"/>
            </a:endParaRPr>
          </a:p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4100" dirty="0">
                <a:latin typeface="+mj-lt"/>
                <a:ea typeface="+mj-ea"/>
                <a:cs typeface="+mj-cs"/>
              </a:rPr>
              <a:t>Let’s see it run from the web </a:t>
            </a:r>
            <a:r>
              <a:rPr lang="en-US" sz="4100" dirty="0" err="1">
                <a:latin typeface="+mj-lt"/>
                <a:ea typeface="+mj-ea"/>
                <a:cs typeface="+mj-cs"/>
              </a:rPr>
              <a:t>api</a:t>
            </a:r>
            <a:endParaRPr lang="en-US" sz="4100" dirty="0">
              <a:latin typeface="+mj-lt"/>
              <a:ea typeface="+mj-ea"/>
              <a:cs typeface="+mj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0897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Hexagon 32">
            <a:extLst>
              <a:ext uri="{FF2B5EF4-FFF2-40B4-BE49-F238E27FC236}">
                <a16:creationId xmlns:a16="http://schemas.microsoft.com/office/drawing/2014/main" id="{6B861DC0-D7AB-40A8-84F7-C91AE432A3EA}"/>
              </a:ext>
            </a:extLst>
          </p:cNvPr>
          <p:cNvSpPr/>
          <p:nvPr/>
        </p:nvSpPr>
        <p:spPr>
          <a:xfrm>
            <a:off x="9516007" y="2793529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Job</a:t>
            </a:r>
          </a:p>
          <a:p>
            <a:pPr algn="ctr"/>
            <a:r>
              <a:rPr lang="en-US" dirty="0"/>
              <a:t>Host(s)</a:t>
            </a:r>
          </a:p>
        </p:txBody>
      </p:sp>
      <p:sp>
        <p:nvSpPr>
          <p:cNvPr id="32" name="Hexagon 31">
            <a:extLst>
              <a:ext uri="{FF2B5EF4-FFF2-40B4-BE49-F238E27FC236}">
                <a16:creationId xmlns:a16="http://schemas.microsoft.com/office/drawing/2014/main" id="{DF1C5BA5-91BF-4810-9871-95648B9EC31B}"/>
              </a:ext>
            </a:extLst>
          </p:cNvPr>
          <p:cNvSpPr/>
          <p:nvPr/>
        </p:nvSpPr>
        <p:spPr>
          <a:xfrm>
            <a:off x="9363607" y="2641129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Job</a:t>
            </a:r>
          </a:p>
          <a:p>
            <a:pPr algn="ctr"/>
            <a:r>
              <a:rPr lang="en-US" dirty="0"/>
              <a:t>Host(s)</a:t>
            </a:r>
          </a:p>
        </p:txBody>
      </p:sp>
      <p:sp>
        <p:nvSpPr>
          <p:cNvPr id="2" name="Hexagon 1">
            <a:extLst>
              <a:ext uri="{FF2B5EF4-FFF2-40B4-BE49-F238E27FC236}">
                <a16:creationId xmlns:a16="http://schemas.microsoft.com/office/drawing/2014/main" id="{A031FB85-CE8A-4F94-93BB-A5E02875F809}"/>
              </a:ext>
            </a:extLst>
          </p:cNvPr>
          <p:cNvSpPr/>
          <p:nvPr/>
        </p:nvSpPr>
        <p:spPr>
          <a:xfrm>
            <a:off x="1249415" y="2590326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Authorization</a:t>
            </a:r>
          </a:p>
          <a:p>
            <a:pPr algn="ctr"/>
            <a:r>
              <a:rPr lang="en-US" dirty="0"/>
              <a:t>Server</a:t>
            </a:r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A63CA15E-0224-40D8-86D7-5F735740BC7E}"/>
              </a:ext>
            </a:extLst>
          </p:cNvPr>
          <p:cNvSpPr/>
          <p:nvPr/>
        </p:nvSpPr>
        <p:spPr>
          <a:xfrm>
            <a:off x="3828379" y="2590326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</a:t>
            </a:r>
          </a:p>
          <a:p>
            <a:pPr algn="ctr"/>
            <a:r>
              <a:rPr lang="en-US" dirty="0"/>
              <a:t>Server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007271D-1CB4-4B81-B3EB-1ADAEA050AD4}"/>
              </a:ext>
            </a:extLst>
          </p:cNvPr>
          <p:cNvSpPr/>
          <p:nvPr/>
        </p:nvSpPr>
        <p:spPr>
          <a:xfrm>
            <a:off x="2857125" y="598881"/>
            <a:ext cx="1491449" cy="8078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Browser</a:t>
            </a:r>
          </a:p>
        </p:txBody>
      </p:sp>
      <p:pic>
        <p:nvPicPr>
          <p:cNvPr id="6" name="Graphic 5" descr="User">
            <a:extLst>
              <a:ext uri="{FF2B5EF4-FFF2-40B4-BE49-F238E27FC236}">
                <a16:creationId xmlns:a16="http://schemas.microsoft.com/office/drawing/2014/main" id="{4E835316-6967-4855-BD9B-641245368F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6879" y="66558"/>
            <a:ext cx="511939" cy="511939"/>
          </a:xfrm>
          <a:prstGeom prst="rect">
            <a:avLst/>
          </a:prstGeom>
        </p:spPr>
      </p:pic>
      <p:sp>
        <p:nvSpPr>
          <p:cNvPr id="7" name="Hexagon 6">
            <a:extLst>
              <a:ext uri="{FF2B5EF4-FFF2-40B4-BE49-F238E27FC236}">
                <a16:creationId xmlns:a16="http://schemas.microsoft.com/office/drawing/2014/main" id="{DFBE01BF-F36D-4682-8EA9-4DC077D1CFAA}"/>
              </a:ext>
            </a:extLst>
          </p:cNvPr>
          <p:cNvSpPr/>
          <p:nvPr/>
        </p:nvSpPr>
        <p:spPr>
          <a:xfrm>
            <a:off x="6519793" y="2590325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Job</a:t>
            </a:r>
          </a:p>
          <a:p>
            <a:pPr algn="ctr"/>
            <a:r>
              <a:rPr lang="en-US" dirty="0"/>
              <a:t>Orchestrator</a:t>
            </a:r>
          </a:p>
        </p:txBody>
      </p:sp>
      <p:sp>
        <p:nvSpPr>
          <p:cNvPr id="16" name="Cloud 15">
            <a:extLst>
              <a:ext uri="{FF2B5EF4-FFF2-40B4-BE49-F238E27FC236}">
                <a16:creationId xmlns:a16="http://schemas.microsoft.com/office/drawing/2014/main" id="{3E1DB92C-1EA6-42F6-9871-363E36BB4CB1}"/>
              </a:ext>
            </a:extLst>
          </p:cNvPr>
          <p:cNvSpPr/>
          <p:nvPr/>
        </p:nvSpPr>
        <p:spPr>
          <a:xfrm>
            <a:off x="6519793" y="5126665"/>
            <a:ext cx="2691414" cy="942109"/>
          </a:xfrm>
          <a:prstGeom prst="cloud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dirty="0"/>
              <a:t>MIKE Cloud</a:t>
            </a:r>
          </a:p>
          <a:p>
            <a:pPr algn="ctr"/>
            <a:r>
              <a:rPr lang="da-DK" dirty="0"/>
              <a:t>Services</a:t>
            </a:r>
            <a:endParaRPr lang="en-US" dirty="0"/>
          </a:p>
        </p:txBody>
      </p:sp>
      <p:sp>
        <p:nvSpPr>
          <p:cNvPr id="31" name="Hexagon 30">
            <a:extLst>
              <a:ext uri="{FF2B5EF4-FFF2-40B4-BE49-F238E27FC236}">
                <a16:creationId xmlns:a16="http://schemas.microsoft.com/office/drawing/2014/main" id="{D606B5F7-D31D-4495-9413-2BE80B39CF10}"/>
              </a:ext>
            </a:extLst>
          </p:cNvPr>
          <p:cNvSpPr/>
          <p:nvPr/>
        </p:nvSpPr>
        <p:spPr>
          <a:xfrm>
            <a:off x="9211207" y="2488729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Job</a:t>
            </a:r>
          </a:p>
          <a:p>
            <a:pPr algn="ctr"/>
            <a:r>
              <a:rPr lang="en-US" dirty="0"/>
              <a:t>Host(s)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B9D834-4803-4F5A-B332-7FC09DAE4BF8}"/>
              </a:ext>
            </a:extLst>
          </p:cNvPr>
          <p:cNvSpPr txBox="1"/>
          <p:nvPr/>
        </p:nvSpPr>
        <p:spPr>
          <a:xfrm>
            <a:off x="279906" y="1721481"/>
            <a:ext cx="206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Services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B559BFE-8A7A-4265-ACFC-E063FD565701}"/>
              </a:ext>
            </a:extLst>
          </p:cNvPr>
          <p:cNvSpPr txBox="1"/>
          <p:nvPr/>
        </p:nvSpPr>
        <p:spPr>
          <a:xfrm>
            <a:off x="277277" y="4597408"/>
            <a:ext cx="3241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Infrastructure Services</a:t>
            </a:r>
          </a:p>
        </p:txBody>
      </p:sp>
      <p:pic>
        <p:nvPicPr>
          <p:cNvPr id="1048" name="Picture 24" descr="execution Icon - Download execution Icon 3968542 | Noun Project">
            <a:extLst>
              <a:ext uri="{FF2B5EF4-FFF2-40B4-BE49-F238E27FC236}">
                <a16:creationId xmlns:a16="http://schemas.microsoft.com/office/drawing/2014/main" id="{BA943559-E54F-4276-A171-8DDCA6FED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2462" y="3150618"/>
            <a:ext cx="414350" cy="4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Cloud 37">
            <a:extLst>
              <a:ext uri="{FF2B5EF4-FFF2-40B4-BE49-F238E27FC236}">
                <a16:creationId xmlns:a16="http://schemas.microsoft.com/office/drawing/2014/main" id="{69E5CFCB-AA52-47FD-9A8F-ACC0697DB7E3}"/>
              </a:ext>
            </a:extLst>
          </p:cNvPr>
          <p:cNvSpPr/>
          <p:nvPr/>
        </p:nvSpPr>
        <p:spPr>
          <a:xfrm>
            <a:off x="2283477" y="5192879"/>
            <a:ext cx="2802119" cy="942109"/>
          </a:xfrm>
          <a:prstGeom prst="cloud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Azure </a:t>
            </a:r>
          </a:p>
          <a:p>
            <a:pPr algn="ctr"/>
            <a:r>
              <a:rPr lang="en-US" dirty="0"/>
              <a:t>PostgreSQL</a:t>
            </a:r>
          </a:p>
        </p:txBody>
      </p:sp>
      <p:pic>
        <p:nvPicPr>
          <p:cNvPr id="1064" name="Picture 40" descr="PostgreSQL - Visual Studio Marketplace">
            <a:extLst>
              <a:ext uri="{FF2B5EF4-FFF2-40B4-BE49-F238E27FC236}">
                <a16:creationId xmlns:a16="http://schemas.microsoft.com/office/drawing/2014/main" id="{2538E492-03A8-4F2F-AB3F-C46B01AA3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402" y="5079405"/>
            <a:ext cx="427167" cy="425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D3AA337A-2017-4525-A41C-CBBC9FA33F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8102" y="5408432"/>
            <a:ext cx="338463" cy="338463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CA289366-E694-40D4-8A9C-40CA1463A1E0}"/>
              </a:ext>
            </a:extLst>
          </p:cNvPr>
          <p:cNvSpPr txBox="1"/>
          <p:nvPr/>
        </p:nvSpPr>
        <p:spPr>
          <a:xfrm>
            <a:off x="278311" y="1149823"/>
            <a:ext cx="725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Client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C3D7E9D-6FB2-4A6C-83F9-9612375FD9AB}"/>
              </a:ext>
            </a:extLst>
          </p:cNvPr>
          <p:cNvCxnSpPr/>
          <p:nvPr/>
        </p:nvCxnSpPr>
        <p:spPr>
          <a:xfrm flipV="1">
            <a:off x="277277" y="1610339"/>
            <a:ext cx="11413153" cy="15016"/>
          </a:xfrm>
          <a:prstGeom prst="line">
            <a:avLst/>
          </a:prstGeom>
          <a:ln w="22225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DDC59582-265B-46A0-A7AF-CA42707A5888}"/>
              </a:ext>
            </a:extLst>
          </p:cNvPr>
          <p:cNvCxnSpPr/>
          <p:nvPr/>
        </p:nvCxnSpPr>
        <p:spPr>
          <a:xfrm flipV="1">
            <a:off x="389423" y="4532472"/>
            <a:ext cx="11413153" cy="15016"/>
          </a:xfrm>
          <a:prstGeom prst="line">
            <a:avLst/>
          </a:prstGeom>
          <a:ln w="22225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Left-Right Arrow 17">
            <a:extLst>
              <a:ext uri="{FF2B5EF4-FFF2-40B4-BE49-F238E27FC236}">
                <a16:creationId xmlns:a16="http://schemas.microsoft.com/office/drawing/2014/main" id="{ABE45E40-EE61-440B-A09B-410A737ADD3D}"/>
              </a:ext>
            </a:extLst>
          </p:cNvPr>
          <p:cNvSpPr/>
          <p:nvPr/>
        </p:nvSpPr>
        <p:spPr>
          <a:xfrm rot="19322400">
            <a:off x="8251179" y="4289955"/>
            <a:ext cx="1486610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56" name="Left-Right Arrow 17">
            <a:extLst>
              <a:ext uri="{FF2B5EF4-FFF2-40B4-BE49-F238E27FC236}">
                <a16:creationId xmlns:a16="http://schemas.microsoft.com/office/drawing/2014/main" id="{62EDCDF8-6F80-419B-9C99-AC04106C7373}"/>
              </a:ext>
            </a:extLst>
          </p:cNvPr>
          <p:cNvSpPr/>
          <p:nvPr/>
        </p:nvSpPr>
        <p:spPr>
          <a:xfrm rot="2403080">
            <a:off x="5495234" y="4208106"/>
            <a:ext cx="1841075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27" name="Left-Right Arrow 17">
            <a:extLst>
              <a:ext uri="{FF2B5EF4-FFF2-40B4-BE49-F238E27FC236}">
                <a16:creationId xmlns:a16="http://schemas.microsoft.com/office/drawing/2014/main" id="{07905DD8-0F46-4927-89D5-96D69ECC7614}"/>
              </a:ext>
            </a:extLst>
          </p:cNvPr>
          <p:cNvSpPr/>
          <p:nvPr/>
        </p:nvSpPr>
        <p:spPr>
          <a:xfrm>
            <a:off x="5623820" y="2915723"/>
            <a:ext cx="1310011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34" name="Left-Right Arrow 17">
            <a:extLst>
              <a:ext uri="{FF2B5EF4-FFF2-40B4-BE49-F238E27FC236}">
                <a16:creationId xmlns:a16="http://schemas.microsoft.com/office/drawing/2014/main" id="{A778B68B-E19A-4317-A943-BD7E320D1154}"/>
              </a:ext>
            </a:extLst>
          </p:cNvPr>
          <p:cNvSpPr/>
          <p:nvPr/>
        </p:nvSpPr>
        <p:spPr>
          <a:xfrm>
            <a:off x="8305806" y="2960198"/>
            <a:ext cx="1366982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47" name="Down Arrow 3">
            <a:extLst>
              <a:ext uri="{FF2B5EF4-FFF2-40B4-BE49-F238E27FC236}">
                <a16:creationId xmlns:a16="http://schemas.microsoft.com/office/drawing/2014/main" id="{6AD66914-5313-4F8A-93ED-4D48B780F732}"/>
              </a:ext>
            </a:extLst>
          </p:cNvPr>
          <p:cNvSpPr/>
          <p:nvPr/>
        </p:nvSpPr>
        <p:spPr>
          <a:xfrm rot="8701885">
            <a:off x="4460105" y="1340396"/>
            <a:ext cx="461019" cy="1398136"/>
          </a:xfrm>
          <a:prstGeom prst="down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/>
              <a:t>WebSocket</a:t>
            </a:r>
          </a:p>
        </p:txBody>
      </p:sp>
      <p:sp>
        <p:nvSpPr>
          <p:cNvPr id="61" name="Left-Right Arrow 17">
            <a:extLst>
              <a:ext uri="{FF2B5EF4-FFF2-40B4-BE49-F238E27FC236}">
                <a16:creationId xmlns:a16="http://schemas.microsoft.com/office/drawing/2014/main" id="{C8683273-1A5A-4A25-8D3F-254DAE9A24C0}"/>
              </a:ext>
            </a:extLst>
          </p:cNvPr>
          <p:cNvSpPr/>
          <p:nvPr/>
        </p:nvSpPr>
        <p:spPr>
          <a:xfrm rot="3347420">
            <a:off x="1986209" y="4210341"/>
            <a:ext cx="1366982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TCP/IP</a:t>
            </a:r>
          </a:p>
        </p:txBody>
      </p:sp>
      <p:sp>
        <p:nvSpPr>
          <p:cNvPr id="62" name="Left-Right Arrow 17">
            <a:extLst>
              <a:ext uri="{FF2B5EF4-FFF2-40B4-BE49-F238E27FC236}">
                <a16:creationId xmlns:a16="http://schemas.microsoft.com/office/drawing/2014/main" id="{1A3A4A19-8426-4D51-8495-5247D437D0AE}"/>
              </a:ext>
            </a:extLst>
          </p:cNvPr>
          <p:cNvSpPr/>
          <p:nvPr/>
        </p:nvSpPr>
        <p:spPr>
          <a:xfrm rot="18366305">
            <a:off x="3864338" y="4177000"/>
            <a:ext cx="1366982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TCP/IP</a:t>
            </a:r>
          </a:p>
        </p:txBody>
      </p:sp>
      <p:sp>
        <p:nvSpPr>
          <p:cNvPr id="63" name="Left-Right Arrow 17">
            <a:extLst>
              <a:ext uri="{FF2B5EF4-FFF2-40B4-BE49-F238E27FC236}">
                <a16:creationId xmlns:a16="http://schemas.microsoft.com/office/drawing/2014/main" id="{B549E96F-9C0B-4BF5-A39C-8E73AA02CC5F}"/>
              </a:ext>
            </a:extLst>
          </p:cNvPr>
          <p:cNvSpPr/>
          <p:nvPr/>
        </p:nvSpPr>
        <p:spPr>
          <a:xfrm rot="3438753">
            <a:off x="3644908" y="1820316"/>
            <a:ext cx="1141925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64" name="Left-Right Arrow 17">
            <a:extLst>
              <a:ext uri="{FF2B5EF4-FFF2-40B4-BE49-F238E27FC236}">
                <a16:creationId xmlns:a16="http://schemas.microsoft.com/office/drawing/2014/main" id="{030E1B4E-69D1-4E96-827B-C60162237E00}"/>
              </a:ext>
            </a:extLst>
          </p:cNvPr>
          <p:cNvSpPr/>
          <p:nvPr/>
        </p:nvSpPr>
        <p:spPr>
          <a:xfrm rot="18483271">
            <a:off x="2277895" y="1817313"/>
            <a:ext cx="1366982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pic>
        <p:nvPicPr>
          <p:cNvPr id="1078" name="Picture 54" descr="Website Logo PNG, Web Site Logos Free Download - Free Transparent PNG Logos">
            <a:extLst>
              <a:ext uri="{FF2B5EF4-FFF2-40B4-BE49-F238E27FC236}">
                <a16:creationId xmlns:a16="http://schemas.microsoft.com/office/drawing/2014/main" id="{20F9975E-8727-46E6-802F-4A37846B94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9998" y="3203676"/>
            <a:ext cx="483142" cy="483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4" name="Picture 70" descr="Instructor Icon #273584 - Free Icons Library">
            <a:extLst>
              <a:ext uri="{FF2B5EF4-FFF2-40B4-BE49-F238E27FC236}">
                <a16:creationId xmlns:a16="http://schemas.microsoft.com/office/drawing/2014/main" id="{A2690BBA-9B81-4255-A9B3-CA5C2DA80F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0340" y="3386450"/>
            <a:ext cx="277763" cy="277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2" name="Picture 78">
            <a:extLst>
              <a:ext uri="{FF2B5EF4-FFF2-40B4-BE49-F238E27FC236}">
                <a16:creationId xmlns:a16="http://schemas.microsoft.com/office/drawing/2014/main" id="{67FA0FAF-B773-498A-80F2-7AA777BD3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180" y="3261765"/>
            <a:ext cx="338412" cy="338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40" descr="PostgreSQL - Visual Studio Marketplace">
            <a:extLst>
              <a:ext uri="{FF2B5EF4-FFF2-40B4-BE49-F238E27FC236}">
                <a16:creationId xmlns:a16="http://schemas.microsoft.com/office/drawing/2014/main" id="{1B2419CD-112D-49C0-9CDB-A232AC0FF7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1228" y="5071861"/>
            <a:ext cx="427167" cy="425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8EB3AD0F-F93B-40BE-9578-6F68A1E41E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685" y="1079554"/>
            <a:ext cx="303920" cy="264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D530F718-6631-42A6-BE2E-7FA9778E8AC4}"/>
              </a:ext>
            </a:extLst>
          </p:cNvPr>
          <p:cNvSpPr txBox="1"/>
          <p:nvPr/>
        </p:nvSpPr>
        <p:spPr>
          <a:xfrm>
            <a:off x="5983853" y="880211"/>
            <a:ext cx="4929235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Module 3: Backend – advanced (jobs &amp; workflows)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A0960FD7-3B2F-4735-AED2-505201BE71D2}"/>
              </a:ext>
            </a:extLst>
          </p:cNvPr>
          <p:cNvSpPr/>
          <p:nvPr/>
        </p:nvSpPr>
        <p:spPr>
          <a:xfrm>
            <a:off x="6310661" y="1813929"/>
            <a:ext cx="5587140" cy="2858707"/>
          </a:xfrm>
          <a:prstGeom prst="ellipse">
            <a:avLst/>
          </a:prstGeom>
          <a:solidFill>
            <a:schemeClr val="accent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50F0A68-5656-428D-904B-645F00F6C10B}"/>
              </a:ext>
            </a:extLst>
          </p:cNvPr>
          <p:cNvCxnSpPr>
            <a:cxnSpLocks/>
            <a:stCxn id="48" idx="2"/>
            <a:endCxn id="50" idx="0"/>
          </p:cNvCxnSpPr>
          <p:nvPr/>
        </p:nvCxnSpPr>
        <p:spPr>
          <a:xfrm>
            <a:off x="8448471" y="1249543"/>
            <a:ext cx="655760" cy="564386"/>
          </a:xfrm>
          <a:prstGeom prst="straightConnector1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2404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76221B-5445-C99C-807A-E57066650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5648" y="1305857"/>
            <a:ext cx="6380704" cy="424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1397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Actions – Most important groups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F3C477-5FC0-DF9E-A3BE-47200F4E0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0388"/>
            <a:ext cx="10515600" cy="4351338"/>
          </a:xfrm>
        </p:spPr>
        <p:txBody>
          <a:bodyPr>
            <a:normAutofit fontScale="92500"/>
          </a:bodyPr>
          <a:lstStyle/>
          <a:p>
            <a:r>
              <a:rPr lang="en-AU" dirty="0"/>
              <a:t>Core – File handling and miscellaneous functionality</a:t>
            </a:r>
          </a:p>
          <a:p>
            <a:r>
              <a:rPr lang="en-AU" dirty="0"/>
              <a:t>Azure – Mike Model execution, Blob + File storage</a:t>
            </a:r>
          </a:p>
          <a:p>
            <a:r>
              <a:rPr lang="en-AU" dirty="0" err="1"/>
              <a:t>Dfs</a:t>
            </a:r>
            <a:r>
              <a:rPr lang="en-AU" dirty="0"/>
              <a:t> – </a:t>
            </a:r>
            <a:r>
              <a:rPr lang="en-AU" dirty="0" err="1"/>
              <a:t>Dfs</a:t>
            </a:r>
            <a:r>
              <a:rPr lang="en-AU" dirty="0"/>
              <a:t> manipulation functionality</a:t>
            </a:r>
          </a:p>
          <a:p>
            <a:r>
              <a:rPr lang="en-AU" dirty="0"/>
              <a:t>Jobs – Management of workflows, starting workflows, scenarios handling</a:t>
            </a:r>
          </a:p>
          <a:p>
            <a:r>
              <a:rPr lang="en-AU" dirty="0"/>
              <a:t>Models – Model handling and execution</a:t>
            </a:r>
          </a:p>
          <a:p>
            <a:r>
              <a:rPr lang="en-AU" dirty="0"/>
              <a:t>Timeseries – Manipulation, transfer, alerting etc</a:t>
            </a:r>
          </a:p>
          <a:p>
            <a:endParaRPr lang="en-AU" dirty="0"/>
          </a:p>
          <a:p>
            <a:pPr marL="0" indent="0">
              <a:buNone/>
            </a:pPr>
            <a:r>
              <a:rPr lang="en-AU" dirty="0">
                <a:hlinkClick r:id="rId3"/>
              </a:rPr>
              <a:t>Documentation</a:t>
            </a:r>
            <a:endParaRPr lang="en-AU" dirty="0"/>
          </a:p>
          <a:p>
            <a:pPr marL="0" indent="0">
              <a:buNone/>
            </a:pPr>
            <a:r>
              <a:rPr lang="en-AU" sz="2800" dirty="0"/>
              <a:t>Lets see them</a:t>
            </a:r>
            <a:endParaRPr lang="en-AU" dirty="0"/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200" y="1576358"/>
            <a:ext cx="10689972" cy="4964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13967989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Actions - Extras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885EC-46EC-2F78-20D3-41ABE892B7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37" y="1830388"/>
            <a:ext cx="10515600" cy="4351338"/>
          </a:xfrm>
        </p:spPr>
        <p:txBody>
          <a:bodyPr/>
          <a:lstStyle/>
          <a:p>
            <a:r>
              <a:rPr lang="en-AU" dirty="0" err="1"/>
              <a:t>NetCDF</a:t>
            </a:r>
            <a:r>
              <a:rPr lang="en-AU" dirty="0"/>
              <a:t> files</a:t>
            </a:r>
          </a:p>
          <a:p>
            <a:pPr lvl="1"/>
            <a:r>
              <a:rPr lang="en-AU" dirty="0"/>
              <a:t>Conversion of </a:t>
            </a:r>
            <a:r>
              <a:rPr lang="en-AU" dirty="0" err="1"/>
              <a:t>NetCDF</a:t>
            </a:r>
            <a:r>
              <a:rPr lang="en-AU" dirty="0"/>
              <a:t> files has yet to be converted to actions</a:t>
            </a:r>
          </a:p>
          <a:p>
            <a:pPr lvl="1"/>
            <a:r>
              <a:rPr lang="en-AU" dirty="0"/>
              <a:t>Based on spreadsheet configuration allowing for separation</a:t>
            </a:r>
          </a:p>
          <a:p>
            <a:endParaRPr lang="en-AU" dirty="0"/>
          </a:p>
          <a:p>
            <a:r>
              <a:rPr lang="en-AU" dirty="0"/>
              <a:t>Reporting through </a:t>
            </a:r>
            <a:r>
              <a:rPr lang="en-AU" dirty="0" err="1"/>
              <a:t>DHI.Extensions</a:t>
            </a:r>
            <a:r>
              <a:rPr lang="en-AU" dirty="0"/>
              <a:t> NuGet </a:t>
            </a:r>
          </a:p>
          <a:p>
            <a:pPr lvl="1"/>
            <a:r>
              <a:rPr lang="en-AU" dirty="0"/>
              <a:t>Based on spreadsheet templates</a:t>
            </a:r>
          </a:p>
          <a:p>
            <a:pPr lvl="1"/>
            <a:r>
              <a:rPr lang="en-AU" dirty="0"/>
              <a:t>Imports </a:t>
            </a:r>
            <a:r>
              <a:rPr lang="en-AU" dirty="0" err="1"/>
              <a:t>Json</a:t>
            </a:r>
            <a:r>
              <a:rPr lang="en-AU" dirty="0"/>
              <a:t>, Timeseries data, Images</a:t>
            </a:r>
          </a:p>
          <a:p>
            <a:pPr lvl="1"/>
            <a:r>
              <a:rPr lang="en-AU" dirty="0"/>
              <a:t>Exports populated pdf, xlsx</a:t>
            </a:r>
          </a:p>
          <a:p>
            <a:pPr lvl="1"/>
            <a:r>
              <a:rPr lang="en-AU" dirty="0"/>
              <a:t>Leverages the spreadsheet engine for everything in between</a:t>
            </a:r>
          </a:p>
          <a:p>
            <a:pPr lvl="2"/>
            <a:endParaRPr lang="en-AU" dirty="0"/>
          </a:p>
          <a:p>
            <a:endParaRPr lang="en-AU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200" y="1576358"/>
            <a:ext cx="10689972" cy="4964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sz="3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C50876-2407-B1E1-0F4B-5885D0E6D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3166" y="3218519"/>
            <a:ext cx="4185283" cy="199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4840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Scenarios - </a:t>
            </a:r>
            <a:r>
              <a:rPr lang="en-AU" dirty="0" err="1"/>
              <a:t>JsonDocuments</a:t>
            </a:r>
            <a:r>
              <a:rPr lang="en-AU" dirty="0"/>
              <a:t> + Jobs married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5BE66B-A242-3BA1-E616-F5DF75FE1D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AU" dirty="0"/>
              <a:t>User creates a new scenario in a front end (</a:t>
            </a:r>
            <a:r>
              <a:rPr lang="en-AU" dirty="0" err="1"/>
              <a:t>json</a:t>
            </a:r>
            <a:r>
              <a:rPr lang="en-AU" dirty="0"/>
              <a:t> object), it is stored as a </a:t>
            </a:r>
            <a:r>
              <a:rPr lang="en-AU" dirty="0" err="1"/>
              <a:t>JsonDocument</a:t>
            </a:r>
            <a:r>
              <a:rPr lang="en-AU" dirty="0"/>
              <a:t> with a unique id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User clicks execute which sends the id through the job request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The workflow uses the id to extract the </a:t>
            </a:r>
            <a:r>
              <a:rPr lang="en-AU" dirty="0" err="1"/>
              <a:t>json</a:t>
            </a:r>
            <a:r>
              <a:rPr lang="en-AU" dirty="0"/>
              <a:t> object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The workflow uses the </a:t>
            </a:r>
            <a:r>
              <a:rPr lang="en-AU" dirty="0" err="1"/>
              <a:t>json</a:t>
            </a:r>
            <a:r>
              <a:rPr lang="en-AU" dirty="0"/>
              <a:t> object to e.g. modify models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If data has been added to the </a:t>
            </a:r>
            <a:r>
              <a:rPr lang="en-AU" dirty="0" err="1"/>
              <a:t>json</a:t>
            </a:r>
            <a:r>
              <a:rPr lang="en-AU" dirty="0"/>
              <a:t> object it is stored again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All along, the front end has been informed through </a:t>
            </a:r>
            <a:r>
              <a:rPr lang="en-AU" dirty="0" err="1"/>
              <a:t>SignalR</a:t>
            </a:r>
            <a:r>
              <a:rPr lang="en-AU" dirty="0"/>
              <a:t> about changes and progress and the user can now continue working with the executed scenario </a:t>
            </a:r>
          </a:p>
          <a:p>
            <a:pPr marL="0" indent="0">
              <a:buNone/>
            </a:pPr>
            <a:r>
              <a:rPr lang="en-AU" dirty="0">
                <a:hlinkClick r:id="rId3"/>
              </a:rPr>
              <a:t>Lets see it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endParaRPr lang="en-AU" dirty="0"/>
          </a:p>
          <a:p>
            <a:pPr marL="514350" indent="-514350">
              <a:buFont typeface="+mj-lt"/>
              <a:buAutoNum type="arabicPeriod"/>
            </a:pPr>
            <a:endParaRPr lang="en-AU" dirty="0"/>
          </a:p>
          <a:p>
            <a:pPr marL="514350" indent="-514350">
              <a:buFont typeface="+mj-lt"/>
              <a:buAutoNum type="arabicPeriod"/>
            </a:pPr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200" y="1576358"/>
            <a:ext cx="10689972" cy="4964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40008685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Domain Services Ops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5BE66B-A242-3BA1-E616-F5DF75FE1D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Accounts</a:t>
            </a:r>
          </a:p>
          <a:p>
            <a:r>
              <a:rPr lang="en-AU" dirty="0"/>
              <a:t>User Groups</a:t>
            </a:r>
          </a:p>
          <a:p>
            <a:r>
              <a:rPr lang="en-AU" dirty="0"/>
              <a:t>Jobs</a:t>
            </a:r>
          </a:p>
          <a:p>
            <a:r>
              <a:rPr lang="en-AU" dirty="0"/>
              <a:t>(Timeseries)</a:t>
            </a:r>
          </a:p>
          <a:p>
            <a:r>
              <a:rPr lang="en-AU" dirty="0"/>
              <a:t>(Scalars)</a:t>
            </a:r>
          </a:p>
          <a:p>
            <a:endParaRPr lang="en-AU" dirty="0"/>
          </a:p>
          <a:p>
            <a:pPr marL="0" indent="0">
              <a:buNone/>
            </a:pPr>
            <a:r>
              <a:rPr lang="en-AU" dirty="0">
                <a:hlinkClick r:id="rId3"/>
              </a:rPr>
              <a:t>Lets see it</a:t>
            </a:r>
            <a:endParaRPr lang="en-AU" dirty="0"/>
          </a:p>
          <a:p>
            <a:endParaRPr lang="en-AU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200" y="1576358"/>
            <a:ext cx="10689972" cy="4964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9D3F77-1C1C-4FCE-3AE1-63F2B35112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6939" y="1825625"/>
            <a:ext cx="811123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84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Provider Cheat Sheet - Biased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6295240-F6B7-C12B-0A51-CDF641367541}"/>
              </a:ext>
            </a:extLst>
          </p:cNvPr>
          <p:cNvSpPr txBox="1">
            <a:spLocks/>
          </p:cNvSpPr>
          <p:nvPr/>
        </p:nvSpPr>
        <p:spPr>
          <a:xfrm>
            <a:off x="838200" y="1576358"/>
            <a:ext cx="9877425" cy="49646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3200" dirty="0"/>
              <a:t>For local testing there are lots of </a:t>
            </a:r>
            <a:r>
              <a:rPr lang="en-AU" sz="3200" dirty="0" err="1"/>
              <a:t>json</a:t>
            </a:r>
            <a:r>
              <a:rPr lang="en-AU" sz="3200" dirty="0"/>
              <a:t> based default providers</a:t>
            </a:r>
          </a:p>
          <a:p>
            <a:r>
              <a:rPr lang="en-AU" sz="3200" dirty="0"/>
              <a:t>For production data, use PostgreSQL provider Accounts, </a:t>
            </a:r>
            <a:r>
              <a:rPr lang="en-AU" sz="3200" dirty="0" err="1"/>
              <a:t>UserGroups</a:t>
            </a:r>
            <a:r>
              <a:rPr lang="en-AU" sz="3200" dirty="0"/>
              <a:t>, </a:t>
            </a:r>
            <a:r>
              <a:rPr lang="en-AU" sz="3200" dirty="0" err="1"/>
              <a:t>RefreshTokens</a:t>
            </a:r>
            <a:r>
              <a:rPr lang="en-AU" sz="3200" dirty="0"/>
              <a:t>, Jobs, </a:t>
            </a:r>
            <a:r>
              <a:rPr lang="en-AU" sz="3200" dirty="0" err="1"/>
              <a:t>JsonDocuments</a:t>
            </a:r>
            <a:r>
              <a:rPr lang="en-AU" sz="3200" dirty="0"/>
              <a:t>, Scalars, Logging, Places</a:t>
            </a:r>
          </a:p>
          <a:p>
            <a:r>
              <a:rPr lang="en-AU" sz="3200" dirty="0"/>
              <a:t>For time series, don’t use file based storage for “infinite” times series. Use e.g. MIKE OPERATIONS, MIKE Cloud, DIMS.CORE</a:t>
            </a:r>
          </a:p>
          <a:p>
            <a:r>
              <a:rPr lang="en-AU" sz="3200" dirty="0"/>
              <a:t>For inter process communication, use the DS provider to decouple your system …. (Domain Services provider gives access to Domain Services </a:t>
            </a:r>
            <a:r>
              <a:rPr lang="en-AU" sz="3200" dirty="0" err="1"/>
              <a:t>Webapis</a:t>
            </a:r>
            <a:r>
              <a:rPr lang="en-AU" sz="3200" dirty="0"/>
              <a:t>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8AECAA-9A51-4C32-7B93-37EDAD1AF4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1603" y="52387"/>
            <a:ext cx="17691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994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F4BC972-7DC4-BE7D-F9B5-86DA898FC2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AU" sz="6600" dirty="0"/>
          </a:p>
          <a:p>
            <a:pPr marL="0" indent="0" algn="ctr">
              <a:buNone/>
            </a:pPr>
            <a:r>
              <a:rPr lang="en-AU" sz="6600" dirty="0"/>
              <a:t>NCOS</a:t>
            </a:r>
          </a:p>
        </p:txBody>
      </p:sp>
    </p:spTree>
    <p:extLst>
      <p:ext uri="{BB962C8B-B14F-4D97-AF65-F5344CB8AC3E}">
        <p14:creationId xmlns:p14="http://schemas.microsoft.com/office/powerpoint/2010/main" val="14489964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Going forward - Developments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FEC39B-4C7F-98CA-DCB4-6EC482944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Hybrid Execution option, Azure &lt;-&gt; On Prem/Data Centre</a:t>
            </a:r>
          </a:p>
          <a:p>
            <a:r>
              <a:rPr lang="en-AU" dirty="0"/>
              <a:t>Workflow Host integration with Azure Artefacts</a:t>
            </a:r>
          </a:p>
          <a:p>
            <a:r>
              <a:rPr lang="en-AU" dirty="0"/>
              <a:t>Kubernetes integration</a:t>
            </a:r>
          </a:p>
          <a:p>
            <a:r>
              <a:rPr lang="en-AU" dirty="0"/>
              <a:t>New designer (ELSA), hopefully?</a:t>
            </a:r>
          </a:p>
          <a:p>
            <a:r>
              <a:rPr lang="en-AU" dirty="0"/>
              <a:t>Job </a:t>
            </a:r>
            <a:r>
              <a:rPr lang="en-AU" dirty="0" err="1"/>
              <a:t>Automater</a:t>
            </a:r>
            <a:r>
              <a:rPr lang="en-AU" dirty="0"/>
              <a:t>, scheduling and event based start of jobs</a:t>
            </a:r>
          </a:p>
          <a:p>
            <a:r>
              <a:rPr lang="en-AU" dirty="0"/>
              <a:t>…</a:t>
            </a: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862545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Internal Open Source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FEC39B-4C7F-98CA-DCB4-6EC482944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Everything here is the result of a collaborative effort</a:t>
            </a:r>
          </a:p>
          <a:p>
            <a:r>
              <a:rPr lang="en-AU" dirty="0"/>
              <a:t>Don’t hold back, reach out with suggestions, questions or PRs </a:t>
            </a:r>
            <a:r>
              <a:rPr lang="en-AU" dirty="0">
                <a:sym typeface="Wingdings" panose="05000000000000000000" pitchFamily="2" charset="2"/>
              </a:rPr>
              <a:t></a:t>
            </a:r>
          </a:p>
          <a:p>
            <a:r>
              <a:rPr lang="en-AU" dirty="0"/>
              <a:t>Many people that have experience with Domain Services and Workflow</a:t>
            </a:r>
          </a:p>
          <a:p>
            <a:r>
              <a:rPr lang="en-AU" dirty="0"/>
              <a:t>And remember when selecting approaches … what may seem easy for you now, may not be easy for others to maintain later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400337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9FB7B-DA89-C337-DDF6-33AD75BF2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EDBA9-3663-D4C2-2E76-169C1C1C05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AU" sz="8800" dirty="0"/>
          </a:p>
          <a:p>
            <a:pPr marL="0" indent="0" algn="ctr">
              <a:buNone/>
            </a:pPr>
            <a:r>
              <a:rPr lang="en-AU" sz="54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67396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2764" y="2772606"/>
            <a:ext cx="7647441" cy="3254375"/>
          </a:xfrm>
        </p:spPr>
        <p:txBody>
          <a:bodyPr>
            <a:normAutofit/>
          </a:bodyPr>
          <a:lstStyle/>
          <a:p>
            <a:r>
              <a:rPr lang="en-US" sz="3600" dirty="0"/>
              <a:t>Purpose of the Workflow - History</a:t>
            </a:r>
          </a:p>
          <a:p>
            <a:r>
              <a:rPr lang="en-US" sz="3600" dirty="0"/>
              <a:t>Architecture</a:t>
            </a:r>
          </a:p>
          <a:p>
            <a:r>
              <a:rPr lang="en-US" sz="3600" dirty="0"/>
              <a:t>Workflow Example</a:t>
            </a:r>
          </a:p>
          <a:p>
            <a:r>
              <a:rPr lang="en-US" sz="3600" dirty="0"/>
              <a:t>Building blocks – Actions</a:t>
            </a:r>
          </a:p>
          <a:p>
            <a:r>
              <a:rPr lang="en-US" sz="3600" dirty="0"/>
              <a:t>Scenarios</a:t>
            </a:r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</p:txBody>
      </p:sp>
      <p:pic>
        <p:nvPicPr>
          <p:cNvPr id="4100" name="Picture 4" descr="Agenda - letters written in beautiful boxes on white background Stock  Illustration | Adobe Stock">
            <a:extLst>
              <a:ext uri="{FF2B5EF4-FFF2-40B4-BE49-F238E27FC236}">
                <a16:creationId xmlns:a16="http://schemas.microsoft.com/office/drawing/2014/main" id="{2A21C2AB-5AB7-7BD8-FDED-86C41E95CC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0197" y="440267"/>
            <a:ext cx="5246158" cy="2160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3D6E050-23F6-5DC1-D60A-D8044C3292E0}"/>
              </a:ext>
            </a:extLst>
          </p:cNvPr>
          <p:cNvSpPr txBox="1">
            <a:spLocks/>
          </p:cNvSpPr>
          <p:nvPr/>
        </p:nvSpPr>
        <p:spPr>
          <a:xfrm>
            <a:off x="6384790" y="6198431"/>
            <a:ext cx="5807210" cy="7358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/>
              <a:t>(Ask questions along the way)</a:t>
            </a:r>
          </a:p>
        </p:txBody>
      </p:sp>
    </p:spTree>
    <p:extLst>
      <p:ext uri="{BB962C8B-B14F-4D97-AF65-F5344CB8AC3E}">
        <p14:creationId xmlns:p14="http://schemas.microsoft.com/office/powerpoint/2010/main" val="1456164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Who Am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Franz Thomsen - </a:t>
            </a:r>
            <a:r>
              <a:rPr lang="en-AU" dirty="0"/>
              <a:t>Head of Port IT / Cybersecurity, Seaport OPX</a:t>
            </a:r>
          </a:p>
          <a:p>
            <a:r>
              <a:rPr lang="en-AU" dirty="0"/>
              <a:t>With DHI since 2001 - first operational systems in 2003</a:t>
            </a:r>
          </a:p>
          <a:p>
            <a:r>
              <a:rPr lang="en-AU" dirty="0"/>
              <a:t>Lots of front-ends through multiple tech stacks</a:t>
            </a:r>
          </a:p>
          <a:p>
            <a:r>
              <a:rPr lang="en-AU" dirty="0"/>
              <a:t>Lots of backends through multiple tech stacks, supporting frontend</a:t>
            </a:r>
          </a:p>
          <a:p>
            <a:r>
              <a:rPr lang="en-AU" dirty="0"/>
              <a:t>Backend “async” scenario/workflow systems since 2009</a:t>
            </a:r>
          </a:p>
          <a:p>
            <a:r>
              <a:rPr lang="en-AU" dirty="0"/>
              <a:t>Reusable, Reusable, REUSABLE</a:t>
            </a:r>
          </a:p>
          <a:p>
            <a:endParaRPr lang="en-AU" dirty="0"/>
          </a:p>
          <a:p>
            <a:endParaRPr lang="en-AU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F75760-B6E6-8668-023E-DA761B717F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802" y="4633707"/>
            <a:ext cx="4496098" cy="204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435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History – 2015</a:t>
            </a:r>
            <a:br>
              <a:rPr lang="en-AU" dirty="0"/>
            </a:br>
            <a:r>
              <a:rPr lang="en-US" sz="2800" dirty="0"/>
              <a:t>Windows Workflow Foundation is amazing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Reusable building blocks that snaps together through Code Activities</a:t>
            </a:r>
          </a:p>
          <a:p>
            <a:r>
              <a:rPr lang="en-US" dirty="0"/>
              <a:t>Designer through Windows Workflow Foundation</a:t>
            </a:r>
          </a:p>
          <a:p>
            <a:r>
              <a:rPr lang="en-US" dirty="0" err="1"/>
              <a:t>Xaml</a:t>
            </a:r>
            <a:r>
              <a:rPr lang="en-US" dirty="0"/>
              <a:t> based workflows</a:t>
            </a:r>
          </a:p>
          <a:p>
            <a:r>
              <a:rPr lang="en-US" dirty="0"/>
              <a:t>Domain Services as pillar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2E2CB2-0801-0C9D-BECA-F5FDD088A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8351" y="2996672"/>
            <a:ext cx="6474979" cy="3642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104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History – 2021</a:t>
            </a:r>
            <a:br>
              <a:rPr lang="en-AU" dirty="0"/>
            </a:br>
            <a:r>
              <a:rPr lang="en-US" sz="2800" dirty="0"/>
              <a:t>Windows Workflow Foundation is going out, no </a:t>
            </a:r>
            <a:r>
              <a:rPr lang="en-US" sz="2800" dirty="0" err="1"/>
              <a:t>.net</a:t>
            </a:r>
            <a:r>
              <a:rPr lang="en-US" sz="2800" dirty="0"/>
              <a:t> core support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Reusable building blocks that snaps together through Actions (code from Code Activities moved to Actions)</a:t>
            </a:r>
          </a:p>
          <a:p>
            <a:r>
              <a:rPr lang="en-US" dirty="0"/>
              <a:t>No designer, Visual Studio is used</a:t>
            </a:r>
          </a:p>
          <a:p>
            <a:r>
              <a:rPr lang="en-US" dirty="0"/>
              <a:t>C# based workflows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(This is where we are now)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465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Beyond</a:t>
            </a:r>
            <a:br>
              <a:rPr lang="en-AU" dirty="0"/>
            </a:br>
            <a:r>
              <a:rPr lang="en-US" sz="2800" dirty="0"/>
              <a:t>A designer just makes things very accessible for everyone – ELSA?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Reusable building blocks that snaps together through ELSA Activities wrapping Actions</a:t>
            </a:r>
          </a:p>
          <a:p>
            <a:r>
              <a:rPr lang="en-US" dirty="0"/>
              <a:t>Web based designer</a:t>
            </a:r>
          </a:p>
          <a:p>
            <a:r>
              <a:rPr lang="en-US" dirty="0" err="1"/>
              <a:t>Json</a:t>
            </a:r>
            <a:r>
              <a:rPr lang="en-US" dirty="0"/>
              <a:t> based workflows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Now everyone without software development skills can build workflows again!!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028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Developer Documentation</a:t>
            </a:r>
            <a:endParaRPr lang="en-US" dirty="0"/>
          </a:p>
          <a:p>
            <a:r>
              <a:rPr lang="en-US" dirty="0">
                <a:hlinkClick r:id="rId4"/>
              </a:rPr>
              <a:t>NuGet</a:t>
            </a:r>
            <a:endParaRPr lang="en-US" dirty="0"/>
          </a:p>
          <a:p>
            <a:r>
              <a:rPr lang="en-US" dirty="0">
                <a:hlinkClick r:id="rId5"/>
              </a:rPr>
              <a:t>GitHub</a:t>
            </a:r>
            <a:endParaRPr lang="en-US" dirty="0"/>
          </a:p>
          <a:p>
            <a:r>
              <a:rPr lang="en-US" dirty="0">
                <a:hlinkClick r:id="rId6"/>
              </a:rPr>
              <a:t>Communication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13DF3E-3800-1D85-3311-DD0FE4E6B4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61160" y="344474"/>
            <a:ext cx="5967180" cy="32011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B36BD4E-3E54-4E2D-F91E-C531BDEED79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73891" y="1373338"/>
            <a:ext cx="5967179" cy="411132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EFF4D85-2F5D-AA84-BBDB-52288EBFCD5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12535" y="2189795"/>
            <a:ext cx="5800510" cy="4600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599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2FB5BF-C566-27C0-2888-E88665C2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Architecture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3C96ED-4E82-9703-72D9-43BCC467B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46" y="1178060"/>
            <a:ext cx="10009585" cy="540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842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1742</TotalTime>
  <Words>1301</Words>
  <Application>Microsoft Office PowerPoint</Application>
  <PresentationFormat>Widescreen</PresentationFormat>
  <Paragraphs>258</Paragraphs>
  <Slides>29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Module 3: Backend – advanced Workflow Execution</vt:lpstr>
      <vt:lpstr>PowerPoint Presentation</vt:lpstr>
      <vt:lpstr>PowerPoint Presentation</vt:lpstr>
      <vt:lpstr>Who Am I</vt:lpstr>
      <vt:lpstr>History – 2015 Windows Workflow Foundation is amazing</vt:lpstr>
      <vt:lpstr>History – 2021 Windows Workflow Foundation is going out, no .net core support</vt:lpstr>
      <vt:lpstr>Beyond A designer just makes things very accessible for everyone – ELSA?</vt:lpstr>
      <vt:lpstr>Resources</vt:lpstr>
      <vt:lpstr>Architecture</vt:lpstr>
      <vt:lpstr>Architecture</vt:lpstr>
      <vt:lpstr>Architecture</vt:lpstr>
      <vt:lpstr>What do I have running for the Demo</vt:lpstr>
      <vt:lpstr>Anatomy of a workflow</vt:lpstr>
      <vt:lpstr>What do I want to Demo</vt:lpstr>
      <vt:lpstr>Actions in model execution for this Demo</vt:lpstr>
      <vt:lpstr>Time series actions – BuildTimeseries</vt:lpstr>
      <vt:lpstr>Time series actions – TransferTimeseries </vt:lpstr>
      <vt:lpstr>PowerPoint Presentation</vt:lpstr>
      <vt:lpstr>PowerPoint Presentation</vt:lpstr>
      <vt:lpstr>PowerPoint Presentation</vt:lpstr>
      <vt:lpstr>Actions – Most important groups</vt:lpstr>
      <vt:lpstr>Actions - Extras</vt:lpstr>
      <vt:lpstr>Scenarios - JsonDocuments + Jobs married</vt:lpstr>
      <vt:lpstr>Domain Services Ops</vt:lpstr>
      <vt:lpstr>Provider Cheat Sheet - Biased</vt:lpstr>
      <vt:lpstr>PowerPoint Presentation</vt:lpstr>
      <vt:lpstr>Going forward - Developments</vt:lpstr>
      <vt:lpstr>Internal Open Source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 Introduction</dc:title>
  <dc:creator>Lars Michael</dc:creator>
  <cp:lastModifiedBy>Franz Thomsen</cp:lastModifiedBy>
  <cp:revision>33</cp:revision>
  <dcterms:created xsi:type="dcterms:W3CDTF">2022-04-05T11:06:54Z</dcterms:created>
  <dcterms:modified xsi:type="dcterms:W3CDTF">2022-09-20T10:28:21Z</dcterms:modified>
</cp:coreProperties>
</file>

<file path=docProps/thumbnail.jpeg>
</file>